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261" r:id="rId3"/>
    <p:sldId id="302" r:id="rId4"/>
    <p:sldId id="303" r:id="rId5"/>
    <p:sldId id="262" r:id="rId6"/>
    <p:sldId id="264" r:id="rId7"/>
    <p:sldId id="265" r:id="rId8"/>
    <p:sldId id="269" r:id="rId9"/>
    <p:sldId id="267" r:id="rId10"/>
    <p:sldId id="278" r:id="rId11"/>
    <p:sldId id="268" r:id="rId12"/>
    <p:sldId id="276" r:id="rId13"/>
    <p:sldId id="270" r:id="rId14"/>
    <p:sldId id="271" r:id="rId15"/>
    <p:sldId id="272" r:id="rId16"/>
    <p:sldId id="274" r:id="rId17"/>
    <p:sldId id="277" r:id="rId18"/>
    <p:sldId id="279" r:id="rId19"/>
    <p:sldId id="283" r:id="rId20"/>
    <p:sldId id="282" r:id="rId21"/>
    <p:sldId id="275" r:id="rId22"/>
    <p:sldId id="284" r:id="rId23"/>
    <p:sldId id="285" r:id="rId24"/>
    <p:sldId id="286" r:id="rId25"/>
    <p:sldId id="287" r:id="rId26"/>
    <p:sldId id="291" r:id="rId27"/>
    <p:sldId id="290" r:id="rId28"/>
    <p:sldId id="292" r:id="rId29"/>
    <p:sldId id="294" r:id="rId30"/>
    <p:sldId id="293" r:id="rId31"/>
    <p:sldId id="295" r:id="rId32"/>
    <p:sldId id="304" r:id="rId33"/>
    <p:sldId id="296" r:id="rId34"/>
    <p:sldId id="297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E52A0"/>
    <a:srgbClr val="04105A"/>
    <a:srgbClr val="2E2C2D"/>
    <a:srgbClr val="C49428"/>
    <a:srgbClr val="142B5D"/>
    <a:srgbClr val="A0B7C6"/>
    <a:srgbClr val="F54949"/>
    <a:srgbClr val="04324E"/>
    <a:srgbClr val="47627F"/>
    <a:srgbClr val="ED61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>
        <p:scale>
          <a:sx n="91" d="100"/>
          <a:sy n="91" d="100"/>
        </p:scale>
        <p:origin x="-810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vor-admin.pbru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arkeeva_GI" TargetMode="External"/><Relationship Id="rId5" Type="http://schemas.openxmlformats.org/officeDocument/2006/relationships/hyperlink" Target="https://ok.ru/profile/562590333433" TargetMode="External"/><Relationship Id="rId4" Type="http://schemas.openxmlformats.org/officeDocument/2006/relationships/hyperlink" Target="https://vk.com/id48514940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1395" y="3148149"/>
            <a:ext cx="6152606" cy="289995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142B5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142B5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142B5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142B5D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40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142B5D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9" name="Picture 5" descr="https://im0-tub-ru.yandex.net/i?id=9d68d49ec9766f0d44021fb07c318969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0987" y="2371233"/>
            <a:ext cx="4229071" cy="42290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889461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Ebrima" pitchFamily="2" charset="0"/>
                <a:cs typeface="Arabic Typesetting" pitchFamily="66" charset="-78"/>
              </a:rPr>
              <a:t>«Дорогу   осилит   идущий,                                  а   математику   мыслящий»</a:t>
            </a:r>
          </a:p>
          <a:p>
            <a:pPr algn="r"/>
            <a:r>
              <a:rPr lang="ru-RU" sz="4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Ebrima" pitchFamily="2" charset="0"/>
                <a:cs typeface="Arabic Typesetting" pitchFamily="66" charset="-78"/>
              </a:rPr>
              <a:t>Пифагор</a:t>
            </a:r>
            <a:endParaRPr lang="ru-RU" sz="4400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Ebrima" pitchFamily="2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s://pp.userapi.com/c849428/v849428009/13fefe/vU98xSUv85Y.jpg"/>
          <p:cNvPicPr>
            <a:picLocks noChangeAspect="1" noChangeArrowheads="1"/>
          </p:cNvPicPr>
          <p:nvPr/>
        </p:nvPicPr>
        <p:blipFill>
          <a:blip r:embed="rId2"/>
          <a:srcRect l="43332" b="38474"/>
          <a:stretch>
            <a:fillRect/>
          </a:stretch>
        </p:blipFill>
        <p:spPr bwMode="auto">
          <a:xfrm>
            <a:off x="4492698" y="2873829"/>
            <a:ext cx="4471013" cy="364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white"/>
                </a:solidFill>
              </a:rPr>
              <a:t>Оценка эффективности деятельности Администрации сельского поселения Хворостянка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31746" name="Picture 2" descr="https://pp.userapi.com/c851524/v851524048/f35de/2UjD55_sSH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" y="1607684"/>
            <a:ext cx="4492353" cy="336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Обратная связь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7325" t="14808" r="31468" b="8137"/>
          <a:stretch>
            <a:fillRect/>
          </a:stretch>
        </p:blipFill>
        <p:spPr bwMode="auto">
          <a:xfrm>
            <a:off x="5822066" y="1713053"/>
            <a:ext cx="3091823" cy="4292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4" t="2332" r="929" b="6372"/>
          <a:stretch>
            <a:fillRect/>
          </a:stretch>
        </p:blipFill>
        <p:spPr bwMode="auto">
          <a:xfrm>
            <a:off x="189369" y="2406875"/>
            <a:ext cx="5494596" cy="2848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Активисты </a:t>
            </a:r>
            <a:r>
              <a:rPr lang="ru-RU" sz="2800" b="1" dirty="0" err="1" smtClean="0">
                <a:solidFill>
                  <a:schemeClr val="bg1"/>
                </a:solidFill>
              </a:rPr>
              <a:t>ТОСа</a:t>
            </a:r>
            <a:r>
              <a:rPr lang="ru-RU" sz="2800" b="1" dirty="0" smtClean="0">
                <a:solidFill>
                  <a:schemeClr val="bg1"/>
                </a:solidFill>
              </a:rPr>
              <a:t> – инициаторы и организаторы множества сельских событий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9698" name="Picture 2" descr="https://pp.userapi.com/c854320/v854320538/9257/sXHN_Bmmk_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453" y="2926080"/>
            <a:ext cx="4772298" cy="357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https://pp.userapi.com/c854320/v854320538/9260/QX8yY6C4EfA.jpg"/>
          <p:cNvPicPr>
            <a:picLocks noChangeAspect="1" noChangeArrowheads="1"/>
          </p:cNvPicPr>
          <p:nvPr/>
        </p:nvPicPr>
        <p:blipFill>
          <a:blip r:embed="rId4"/>
          <a:srcRect r="27916" b="18678"/>
          <a:stretch>
            <a:fillRect/>
          </a:stretch>
        </p:blipFill>
        <p:spPr bwMode="auto">
          <a:xfrm>
            <a:off x="245746" y="1619795"/>
            <a:ext cx="4106622" cy="347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Комфортная городская среда:                                    активные жители- видимый результат!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3554" name="Picture 2" descr="F:\Лучшая муниципальная практика\Заседание координационного Совета по ТОС\3wH7PjPUzH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131" y="1580606"/>
            <a:ext cx="4685210" cy="3513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https://pp.userapi.com/c854224/v854224225/193a5/TrQrIW_Aqh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3431" y="2801666"/>
            <a:ext cx="3879573" cy="367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«Мы уверены, что благоустройство придомовых территорий и городской среды невозможно без              активного участия граждан»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4578" name="Picture 2" descr="F:\Лучшая муниципальная практика\Конкурс Самый уютный дворик\blxM45WnH2c.jpg"/>
          <p:cNvPicPr>
            <a:picLocks noChangeAspect="1" noChangeArrowheads="1"/>
          </p:cNvPicPr>
          <p:nvPr/>
        </p:nvPicPr>
        <p:blipFill>
          <a:blip r:embed="rId3"/>
          <a:srcRect r="16574" b="8252"/>
          <a:stretch>
            <a:fillRect/>
          </a:stretch>
        </p:blipFill>
        <p:spPr bwMode="auto">
          <a:xfrm>
            <a:off x="202678" y="1523059"/>
            <a:ext cx="4150033" cy="256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F:\Лучшая муниципальная практика\Конкурс Самый уютный дворик\победители конкурса лучший двор.дом 20 ул. Первомайская.jpg"/>
          <p:cNvPicPr>
            <a:picLocks noChangeAspect="1" noChangeArrowheads="1"/>
          </p:cNvPicPr>
          <p:nvPr/>
        </p:nvPicPr>
        <p:blipFill>
          <a:blip r:embed="rId4" cstate="print"/>
          <a:srcRect b="15075"/>
          <a:stretch>
            <a:fillRect/>
          </a:stretch>
        </p:blipFill>
        <p:spPr bwMode="auto">
          <a:xfrm>
            <a:off x="4699320" y="1512173"/>
            <a:ext cx="4004019" cy="2550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Соловьёва\Desktop\Лучшая муниципальная практика\Конкурс Самый уютный дворик\p2wnShgEvoc.jpg"/>
          <p:cNvPicPr>
            <a:picLocks noChangeAspect="1" noChangeArrowheads="1"/>
          </p:cNvPicPr>
          <p:nvPr/>
        </p:nvPicPr>
        <p:blipFill>
          <a:blip r:embed="rId5"/>
          <a:srcRect l="21284" t="15914" r="5212"/>
          <a:stretch>
            <a:fillRect/>
          </a:stretch>
        </p:blipFill>
        <p:spPr bwMode="auto">
          <a:xfrm>
            <a:off x="4677006" y="4095853"/>
            <a:ext cx="4038731" cy="259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:\Users\Соловьёва\Desktop\Лучшая муниципальная практика\Конкурс Самый уютный дворик\победитель конкурса в номинации Лучшая придомовая территория супруги Блинковы.jpg"/>
          <p:cNvPicPr>
            <a:picLocks noChangeAspect="1" noChangeArrowheads="1"/>
          </p:cNvPicPr>
          <p:nvPr/>
        </p:nvPicPr>
        <p:blipFill>
          <a:blip r:embed="rId6" cstate="print"/>
          <a:srcRect t="5893" r="212"/>
          <a:stretch>
            <a:fillRect/>
          </a:stretch>
        </p:blipFill>
        <p:spPr bwMode="auto">
          <a:xfrm>
            <a:off x="198531" y="4132818"/>
            <a:ext cx="4130401" cy="254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F:\Лучшая муниципальная практика\Конкурс Самый уютный дворик\победители конкурса в номинации Лучший двор дом 20 ул. Первомайск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54" y="2808515"/>
            <a:ext cx="4650406" cy="348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0"/>
            <a:ext cx="809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«Большое спасибо гражданам, представителям общественных организаций, без их участия эффективная реализация проекта была бы невозможна»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5602" name="Picture 2" descr="F:\Лучшая муниципальная практика\Конкурс Самый уютный дворик\rpVrqAlHLTE.jpg"/>
          <p:cNvPicPr>
            <a:picLocks noChangeAspect="1" noChangeArrowheads="1"/>
          </p:cNvPicPr>
          <p:nvPr/>
        </p:nvPicPr>
        <p:blipFill>
          <a:blip r:embed="rId4"/>
          <a:srcRect l="19880"/>
          <a:stretch>
            <a:fillRect/>
          </a:stretch>
        </p:blipFill>
        <p:spPr bwMode="auto">
          <a:xfrm>
            <a:off x="182880" y="1541172"/>
            <a:ext cx="4632959" cy="324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Создание условий для активной, культурной и спортивной жизни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8677" name="Picture 5" descr="C:\Users\Соловьёва\Desktop\Лучшая муниципальная практика\Спортивные мероприятия\F18U_JMfkHw.jpg"/>
          <p:cNvPicPr>
            <a:picLocks noChangeAspect="1" noChangeArrowheads="1"/>
          </p:cNvPicPr>
          <p:nvPr/>
        </p:nvPicPr>
        <p:blipFill>
          <a:blip r:embed="rId3"/>
          <a:srcRect t="9903"/>
          <a:stretch>
            <a:fillRect/>
          </a:stretch>
        </p:blipFill>
        <p:spPr bwMode="auto">
          <a:xfrm>
            <a:off x="173620" y="1516284"/>
            <a:ext cx="4317357" cy="245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8" name="Picture 6" descr="C:\Users\Соловьёва\Desktop\Лучшая муниципальная практика\Спортивные мероприятия\Oa8W2XCON5k.jpg"/>
          <p:cNvPicPr>
            <a:picLocks noChangeAspect="1" noChangeArrowheads="1"/>
          </p:cNvPicPr>
          <p:nvPr/>
        </p:nvPicPr>
        <p:blipFill>
          <a:blip r:embed="rId4"/>
          <a:srcRect t="11536"/>
          <a:stretch>
            <a:fillRect/>
          </a:stretch>
        </p:blipFill>
        <p:spPr bwMode="auto">
          <a:xfrm>
            <a:off x="149646" y="4074289"/>
            <a:ext cx="4341626" cy="2558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pp.userapi.com/c849028/v849028408/66847/lpZm5zCN2Ho.jpg"/>
          <p:cNvPicPr>
            <a:picLocks noChangeAspect="1" noChangeArrowheads="1"/>
          </p:cNvPicPr>
          <p:nvPr/>
        </p:nvPicPr>
        <p:blipFill>
          <a:blip r:embed="rId5" cstate="print"/>
          <a:srcRect l="3100"/>
          <a:stretch>
            <a:fillRect/>
          </a:stretch>
        </p:blipFill>
        <p:spPr bwMode="auto">
          <a:xfrm>
            <a:off x="4606724" y="1481560"/>
            <a:ext cx="4341753" cy="2516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https://pp.userapi.com/c849028/v849028408/66838/xhjrieSiR9c.jpg"/>
          <p:cNvPicPr>
            <a:picLocks noChangeAspect="1" noChangeArrowheads="1"/>
          </p:cNvPicPr>
          <p:nvPr/>
        </p:nvPicPr>
        <p:blipFill>
          <a:blip r:embed="rId6" cstate="print"/>
          <a:srcRect l="2355"/>
          <a:stretch>
            <a:fillRect/>
          </a:stretch>
        </p:blipFill>
        <p:spPr bwMode="auto">
          <a:xfrm>
            <a:off x="4629873" y="4090925"/>
            <a:ext cx="4328932" cy="257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Обустройство уютных дворов сельского  поселения Хворостянка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22" name="Picture 2" descr="http://www.xvor-admin.pbru.ru/upload/gallery/big/IMG_0587.JPG"/>
          <p:cNvPicPr>
            <a:picLocks noChangeAspect="1" noChangeArrowheads="1"/>
          </p:cNvPicPr>
          <p:nvPr/>
        </p:nvPicPr>
        <p:blipFill>
          <a:blip r:embed="rId3"/>
          <a:srcRect l="-1847" t="27200" b="22009"/>
          <a:stretch>
            <a:fillRect/>
          </a:stretch>
        </p:blipFill>
        <p:spPr bwMode="auto">
          <a:xfrm>
            <a:off x="287383" y="1763486"/>
            <a:ext cx="4604246" cy="33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http://www.xvor-admin.pbru.ru/upload/gallery/big/Uu9lFFQiag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1269" y="1712806"/>
            <a:ext cx="3579676" cy="477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Традиционный праздник сельского поселения Хворостянка «День соседей»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2773" name="Picture 5" descr="http://www.xvor-admin.pbru.ru/upload/gallery/big/DPsvu0UAUK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928" y="1502229"/>
            <a:ext cx="4336869" cy="325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Соловьёва\Desktop\Лучшая муниципальная практика\Детские праздники в микрорайонах\zFiLv1FlzR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4048" y="3304904"/>
            <a:ext cx="4668000" cy="310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Акция сельского поселения Хворостянка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«Аллея дружбы»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4819" name="Picture 3" descr="C:\Users\Соловьёва\Desktop\Лучшая муниципальная практика\Благоустройство территории парка,посадка Аллеи Дружбы\ЖИТЕЛИ УЧАСТВУЮТ В ПОСАДКЕ ГОЛУБЫХ ЕЛЕЙ НА аллее Дружба Народ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92" y="1502659"/>
            <a:ext cx="4185281" cy="2791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Users\Соловьёва\Desktop\Лучшая муниципальная практика\Благоустройство территории парка,посадка Аллеи Дружбы\аллея Дружбы народов . Жители разных национальностей приняли участие в посад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050" y="1525053"/>
            <a:ext cx="4171095" cy="278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C:\Users\Соловьёва\Desktop\Лучшая муниципальная практика\Благоустройство территории парка,посадка Аллеи Дружбы\IMG_9460.JPG"/>
          <p:cNvPicPr>
            <a:picLocks noChangeAspect="1" noChangeArrowheads="1"/>
          </p:cNvPicPr>
          <p:nvPr/>
        </p:nvPicPr>
        <p:blipFill>
          <a:blip r:embed="rId5" cstate="print"/>
          <a:srcRect b="15810"/>
          <a:stretch>
            <a:fillRect/>
          </a:stretch>
        </p:blipFill>
        <p:spPr bwMode="auto">
          <a:xfrm>
            <a:off x="2701157" y="4398019"/>
            <a:ext cx="3896413" cy="218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332410" y="192818"/>
            <a:ext cx="7262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Заседание Совета по развитию местного самоуправления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im0-tub-ru.yandex.net/i?id=1d137db477a67deff513e33e4e4e0707-l&amp;n=13"/>
          <p:cNvPicPr>
            <a:picLocks noChangeAspect="1" noChangeArrowheads="1"/>
          </p:cNvPicPr>
          <p:nvPr/>
        </p:nvPicPr>
        <p:blipFill>
          <a:blip r:embed="rId2"/>
          <a:srcRect l="23988" r="11847"/>
          <a:stretch>
            <a:fillRect/>
          </a:stretch>
        </p:blipFill>
        <p:spPr bwMode="auto">
          <a:xfrm>
            <a:off x="287383" y="2001429"/>
            <a:ext cx="3539108" cy="366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14800" y="1502229"/>
            <a:ext cx="4820194" cy="5262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solidFill>
                  <a:srgbClr val="04105A"/>
                </a:solidFill>
              </a:rPr>
              <a:t>«Муниципальный уровень власти максимально близок к людям, к их реальным заботам, а значит, диалог, стремление получить обратную связь должны быть приоритетом в работе местной власти. Только при постоянном, неформальном, заинтересованном общении с жителями можно узнать, почувствовать, что их действительно волнует, и вместе с гражданами добиваться решения насущных задач, строить планы развития территорий».</a:t>
            </a:r>
          </a:p>
          <a:p>
            <a:pPr algn="just"/>
            <a:r>
              <a:rPr lang="ru-RU" sz="2200" dirty="0" smtClean="0">
                <a:solidFill>
                  <a:srgbClr val="FF0000"/>
                </a:solidFill>
              </a:rPr>
              <a:t>                         </a:t>
            </a:r>
            <a:r>
              <a:rPr lang="ru-RU" sz="2200" b="1" dirty="0" smtClean="0">
                <a:solidFill>
                  <a:srgbClr val="FF0000"/>
                </a:solidFill>
              </a:rPr>
              <a:t>Президент РФ В.В. Путин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39938" name="Picture 2" descr="https://regnum.ru/uploads/pictures/news/2016/10/08/regnum_picture_1475928340304899_norm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99" y="169817"/>
            <a:ext cx="794812" cy="942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Всероссийская политическая акция «Посади лес»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3794" name="Picture 2" descr="C:\Users\Соловьёва\Desktop\Лучшая муниципальная практика\Мероприятия по благоустройству и озеленению территорий , организаций ор. ТОС\cYmqQNtCXvE.jpg"/>
          <p:cNvPicPr>
            <a:picLocks noChangeAspect="1" noChangeArrowheads="1"/>
          </p:cNvPicPr>
          <p:nvPr/>
        </p:nvPicPr>
        <p:blipFill>
          <a:blip r:embed="rId3"/>
          <a:srcRect r="21717" b="4543"/>
          <a:stretch>
            <a:fillRect/>
          </a:stretch>
        </p:blipFill>
        <p:spPr bwMode="auto">
          <a:xfrm>
            <a:off x="172975" y="1580606"/>
            <a:ext cx="4960241" cy="339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C:\Users\Соловьёва\Desktop\Лучшая муниципальная практика\Мероприятия по благоустройству и озеленению территорий , организаций ор. ТОС\YamtI8Gg2c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0708" y="3122021"/>
            <a:ext cx="4367349" cy="327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Всероссийская акция «Бессмертный полк»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https://pp.userapi.com/c845218/v845218970/4a216/t7AsXQVoeE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898" y="1538913"/>
            <a:ext cx="8295011" cy="466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Всероссийская акция «Дерево Победы»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5842" name="Picture 2" descr="http://www.xvor-admin.pbru.ru/upload/gallery/big/IMG_38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132" y="1515292"/>
            <a:ext cx="4310742" cy="2873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http://www.xvor-admin.pbru.ru/upload/gallery/big/2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1920" y="3133522"/>
            <a:ext cx="5042263" cy="336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Добровольная народная дружина сельского поселения Хворостянка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C:\Users\Соловьёва\Desktop\Лучшая муниципальная практика\Участие общественников в рейдах Народной дружины\IMG_0396(2)-8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754" y="1596933"/>
            <a:ext cx="4541521" cy="340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5" name="Picture 3" descr="C:\Users\Соловьёва\Desktop\Лучшая муниципальная практика\Участие общественников в рейдах Народной дружины\IMG_0406(2)-800x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1109" y="2795451"/>
            <a:ext cx="4828901" cy="362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Молодежный совет сельского поселения Хворостянка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9940" name="Picture 4" descr="https://pp.userapi.com/c852124/v852124246/a5dc5/HAgocQ9dc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06" y="1520032"/>
            <a:ext cx="4795360" cy="319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2" name="Picture 6" descr="https://pp.userapi.com/c845524/v845524548/1b66be/3HEXRPgE6s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120" y="3034732"/>
            <a:ext cx="4557758" cy="341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Действия программного проекта по реализации молодежной политики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62" name="Picture 2" descr="https://pp.userapi.com/c824203/v824203286/1343a8/Y8yGxCp1t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5" y="1691707"/>
            <a:ext cx="4136639" cy="310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https://pp.userapi.com/c846418/v846418071/18675e/E4Sb1WgL87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8310" y="3070799"/>
            <a:ext cx="4502944" cy="3377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Развитие комфортной среды обитания – одно из приоритетных направлений деятельности администрации, общественных организаций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5060" name="Picture 4" descr="https://pp.userapi.com/c851536/v851536181/16d9d/I-0dYECic7E.jpg"/>
          <p:cNvPicPr>
            <a:picLocks noChangeAspect="1" noChangeArrowheads="1"/>
          </p:cNvPicPr>
          <p:nvPr/>
        </p:nvPicPr>
        <p:blipFill>
          <a:blip r:embed="rId3"/>
          <a:srcRect b="15511"/>
          <a:stretch>
            <a:fillRect/>
          </a:stretch>
        </p:blipFill>
        <p:spPr bwMode="auto">
          <a:xfrm>
            <a:off x="627015" y="1633809"/>
            <a:ext cx="7461015" cy="472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Проект «Возрождение»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Строительство часовни – 1,5 млн. рублей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4034" name="Picture 2" descr="C:\Users\Соловьёва\Desktop\Лучшая муниципальная практика\Строительство часовни\NyrWAZpeah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881" y="1505535"/>
            <a:ext cx="8682116" cy="488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Проект «Возрождение»- конкурс ПАО «ЛУКОЙЛ»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Номинация «Экология» – 300 тыс. рублей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 l="17070" t="12768" r="17873" b="10446"/>
          <a:stretch>
            <a:fillRect/>
          </a:stretch>
        </p:blipFill>
        <p:spPr bwMode="auto">
          <a:xfrm>
            <a:off x="806425" y="1525230"/>
            <a:ext cx="7585220" cy="5033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53296" y="162046"/>
            <a:ext cx="8090704" cy="98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Детские площадки ул. Молодежная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7106" name="Picture 2" descr="C:\Users\Соловьёва\Desktop\Лучшая муниципальная практика\Открытие детских спортивных площадок\на конкурс дет площ.jpg"/>
          <p:cNvPicPr>
            <a:picLocks noChangeAspect="1" noChangeArrowheads="1"/>
          </p:cNvPicPr>
          <p:nvPr/>
        </p:nvPicPr>
        <p:blipFill>
          <a:blip r:embed="rId3"/>
          <a:srcRect r="3063" b="45294"/>
          <a:stretch>
            <a:fillRect/>
          </a:stretch>
        </p:blipFill>
        <p:spPr bwMode="auto">
          <a:xfrm>
            <a:off x="230569" y="1944776"/>
            <a:ext cx="3812455" cy="286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7" name="Picture 3" descr="C:\Users\Соловьёва\Desktop\Лучшая муниципальная практика\Открытие детских спортивных площадок\-oohhJY7NT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1694" y="1912491"/>
            <a:ext cx="4751293" cy="356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8344" y="5173884"/>
            <a:ext cx="8356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региональный бюджет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– </a:t>
            </a:r>
            <a:r>
              <a:rPr lang="ru-RU" sz="2000" b="1" dirty="0" smtClean="0">
                <a:solidFill>
                  <a:srgbClr val="002060"/>
                </a:solidFill>
              </a:rPr>
              <a:t>1 000 000,00 руб.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местный бюджет – 355 000,00 руб</a:t>
            </a:r>
            <a:r>
              <a:rPr lang="ru-RU" sz="2000" b="1" dirty="0" smtClean="0">
                <a:solidFill>
                  <a:srgbClr val="002060"/>
                </a:solidFill>
              </a:rPr>
              <a:t>.            жители села – </a:t>
            </a:r>
            <a:r>
              <a:rPr lang="ru-RU" sz="2000" b="1" dirty="0" smtClean="0">
                <a:solidFill>
                  <a:srgbClr val="002060"/>
                </a:solidFill>
              </a:rPr>
              <a:t>145 000 руб.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332410" y="192818"/>
            <a:ext cx="7262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 сельское поселение Хворостянка входят             2 населенных пункта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pic>
        <p:nvPicPr>
          <p:cNvPr id="55300" name="Picture 4" descr="https://test.otrok.su/wp-content/uploads/2018/09/63_hvorostyansk.png"/>
          <p:cNvPicPr>
            <a:picLocks noChangeAspect="1" noChangeArrowheads="1"/>
          </p:cNvPicPr>
          <p:nvPr/>
        </p:nvPicPr>
        <p:blipFill>
          <a:blip r:embed="rId3"/>
          <a:srcRect l="1453" r="10979" b="2446"/>
          <a:stretch>
            <a:fillRect/>
          </a:stretch>
        </p:blipFill>
        <p:spPr bwMode="auto">
          <a:xfrm>
            <a:off x="287383" y="1646555"/>
            <a:ext cx="5512526" cy="4688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2651760" y="4153989"/>
            <a:ext cx="209005" cy="195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294708" y="5142411"/>
            <a:ext cx="209005" cy="195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302" name="Picture 6" descr="http://www.xvor-admin.pbru.ru/upload/gallery/big/IMG_8425.JPG"/>
          <p:cNvPicPr>
            <a:picLocks noChangeAspect="1" noChangeArrowheads="1"/>
          </p:cNvPicPr>
          <p:nvPr/>
        </p:nvPicPr>
        <p:blipFill>
          <a:blip r:embed="rId4"/>
          <a:srcRect t="29971" r="29474"/>
          <a:stretch>
            <a:fillRect/>
          </a:stretch>
        </p:blipFill>
        <p:spPr bwMode="auto">
          <a:xfrm>
            <a:off x="3980906" y="2782388"/>
            <a:ext cx="4962376" cy="223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C:\Users\Соловьёва\Desktop\Лучшая муниципальная практика\Открытие детских спортивных площадок\dh7wMFKrArA.jpg"/>
          <p:cNvPicPr>
            <a:picLocks noChangeAspect="1" noChangeArrowheads="1"/>
          </p:cNvPicPr>
          <p:nvPr/>
        </p:nvPicPr>
        <p:blipFill>
          <a:blip r:embed="rId2"/>
          <a:srcRect l="20112" b="23340"/>
          <a:stretch>
            <a:fillRect/>
          </a:stretch>
        </p:blipFill>
        <p:spPr bwMode="auto">
          <a:xfrm>
            <a:off x="138896" y="2074195"/>
            <a:ext cx="4930587" cy="3548528"/>
          </a:xfrm>
          <a:prstGeom prst="rect">
            <a:avLst/>
          </a:prstGeom>
          <a:noFill/>
        </p:spPr>
      </p:pic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891252" y="215967"/>
            <a:ext cx="7731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Детская площадка парк Веры, Надежды и Любви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Реализация мероприятий по программе «Устойчивое развитие сельских </a:t>
            </a:r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территорий»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8130" name="Picture 2" descr="C:\Users\Соловьёва\Desktop\Лучшая муниципальная практика\Открытие детских спортивных площадок\gD3riD2vN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7195" y="1555377"/>
            <a:ext cx="4028215" cy="302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16010" y="4653023"/>
            <a:ext cx="3761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региональный </a:t>
            </a:r>
            <a:r>
              <a:rPr lang="ru-RU" sz="2000" b="1" dirty="0" smtClean="0">
                <a:solidFill>
                  <a:srgbClr val="002060"/>
                </a:solidFill>
              </a:rPr>
              <a:t>бюджет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                     – </a:t>
            </a:r>
            <a:r>
              <a:rPr lang="ru-RU" sz="2000" b="1" dirty="0" smtClean="0">
                <a:solidFill>
                  <a:srgbClr val="002060"/>
                </a:solidFill>
              </a:rPr>
              <a:t>821,0 тыс. руб.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местный бюджет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</a:rPr>
              <a:t>492, 6 тыс. руб.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жители </a:t>
            </a:r>
            <a:r>
              <a:rPr lang="ru-RU" sz="2000" b="1" dirty="0" smtClean="0">
                <a:solidFill>
                  <a:srgbClr val="002060"/>
                </a:solidFill>
              </a:rPr>
              <a:t>села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</a:rPr>
              <a:t>328,4 тыс. руб.</a:t>
            </a:r>
          </a:p>
          <a:p>
            <a:pPr algn="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Общественный проект «Создание объектов сферы культуры муниципального образования – краеведческого музея </a:t>
            </a:r>
            <a:r>
              <a:rPr lang="ru-RU" sz="2400" b="1" dirty="0" err="1" smtClean="0">
                <a:solidFill>
                  <a:schemeClr val="bg1"/>
                </a:solidFill>
                <a:ea typeface="Times New Roman"/>
              </a:rPr>
              <a:t>Хворостянского</a:t>
            </a:r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района»</a:t>
            </a:r>
            <a:r>
              <a:rPr lang="ru-RU" sz="2400" dirty="0" smtClean="0">
                <a:latin typeface="Times New Roman"/>
                <a:ea typeface="Times New Roman"/>
              </a:rPr>
              <a:t>»</a:t>
            </a:r>
            <a:endParaRPr lang="ru-RU" sz="1100" dirty="0" smtClean="0">
              <a:latin typeface="Courier New"/>
              <a:ea typeface="Times New Roman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20670" t="16176" r="20214" b="13235"/>
          <a:stretch>
            <a:fillRect/>
          </a:stretch>
        </p:blipFill>
        <p:spPr bwMode="auto">
          <a:xfrm>
            <a:off x="153195" y="1744035"/>
            <a:ext cx="6606420" cy="4435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44810" y="1782501"/>
            <a:ext cx="20255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региональный бюджет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– </a:t>
            </a:r>
            <a:r>
              <a:rPr lang="ru-RU" b="1" dirty="0" smtClean="0">
                <a:solidFill>
                  <a:srgbClr val="002060"/>
                </a:solidFill>
              </a:rPr>
              <a:t>1000,0  тыс. руб. 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местный </a:t>
            </a:r>
            <a:r>
              <a:rPr lang="ru-RU" b="1" dirty="0" smtClean="0">
                <a:solidFill>
                  <a:srgbClr val="002060"/>
                </a:solidFill>
              </a:rPr>
              <a:t>бюджет – 986,1 тыс. руб.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юридические </a:t>
            </a:r>
            <a:r>
              <a:rPr lang="ru-RU" b="1" dirty="0" smtClean="0">
                <a:solidFill>
                  <a:srgbClr val="002060"/>
                </a:solidFill>
              </a:rPr>
              <a:t>лица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100,0 тыс. руб.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жители села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158,1 тыс.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Общественный проект «Создание объектов сферы культуры муниципального образования – краеведческого музея </a:t>
            </a:r>
            <a:r>
              <a:rPr lang="ru-RU" sz="2400" b="1" dirty="0" err="1" smtClean="0">
                <a:solidFill>
                  <a:schemeClr val="bg1"/>
                </a:solidFill>
                <a:ea typeface="Times New Roman"/>
              </a:rPr>
              <a:t>Хворостянского</a:t>
            </a:r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a typeface="Times New Roman"/>
              </a:rPr>
              <a:t>района»</a:t>
            </a:r>
            <a:r>
              <a:rPr lang="ru-RU" sz="2400" dirty="0" smtClean="0">
                <a:latin typeface="Times New Roman"/>
                <a:ea typeface="Times New Roman"/>
              </a:rPr>
              <a:t>»</a:t>
            </a:r>
            <a:endParaRPr lang="ru-RU" sz="1100" dirty="0" smtClean="0">
              <a:latin typeface="Courier New"/>
              <a:ea typeface="Times New Roman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pbs.twimg.com/media/DgyAoCiXkAEAIE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187" y="1580494"/>
            <a:ext cx="4070677" cy="2289756"/>
          </a:xfrm>
          <a:prstGeom prst="rect">
            <a:avLst/>
          </a:prstGeom>
          <a:noFill/>
        </p:spPr>
      </p:pic>
      <p:pic>
        <p:nvPicPr>
          <p:cNvPr id="2050" name="Picture 2" descr="https://pbs.twimg.com/media/DgyAntmWkAE8k_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1875" y="2962108"/>
            <a:ext cx="6049703" cy="340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Проект «Возрождение»                   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«Парк в честь Покрова Божией Матери»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 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0178" name="Picture 2" descr="C:\Users\Соловьёва\Downloads\8brr8rb_B-I.jpg"/>
          <p:cNvPicPr>
            <a:picLocks noChangeAspect="1" noChangeArrowheads="1"/>
          </p:cNvPicPr>
          <p:nvPr/>
        </p:nvPicPr>
        <p:blipFill>
          <a:blip r:embed="rId3"/>
          <a:srcRect t="12529" b="11471"/>
          <a:stretch>
            <a:fillRect/>
          </a:stretch>
        </p:blipFill>
        <p:spPr bwMode="auto">
          <a:xfrm>
            <a:off x="4999048" y="2133600"/>
            <a:ext cx="3772253" cy="430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 l="23288" t="22304" r="27242" b="24510"/>
          <a:stretch>
            <a:fillRect/>
          </a:stretch>
        </p:blipFill>
        <p:spPr bwMode="auto">
          <a:xfrm>
            <a:off x="251011" y="1667435"/>
            <a:ext cx="4656937" cy="281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6218" y="4618299"/>
            <a:ext cx="4514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региональный бюджет </a:t>
            </a:r>
            <a:r>
              <a:rPr lang="ru-RU" b="1" dirty="0" smtClean="0">
                <a:solidFill>
                  <a:srgbClr val="002060"/>
                </a:solidFill>
              </a:rPr>
              <a:t>      – </a:t>
            </a:r>
            <a:r>
              <a:rPr lang="ru-RU" b="1" dirty="0" smtClean="0">
                <a:solidFill>
                  <a:srgbClr val="002060"/>
                </a:solidFill>
              </a:rPr>
              <a:t>1 055 707 руб.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местный бюджет </a:t>
            </a:r>
            <a:r>
              <a:rPr lang="ru-RU" b="1" dirty="0" smtClean="0">
                <a:solidFill>
                  <a:srgbClr val="002060"/>
                </a:solidFill>
              </a:rPr>
              <a:t>                 – </a:t>
            </a:r>
            <a:r>
              <a:rPr lang="ru-RU" b="1" dirty="0" smtClean="0">
                <a:solidFill>
                  <a:srgbClr val="002060"/>
                </a:solidFill>
              </a:rPr>
              <a:t>633 424 руб.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юридические лица </a:t>
            </a:r>
            <a:r>
              <a:rPr lang="ru-RU" b="1" dirty="0" smtClean="0">
                <a:solidFill>
                  <a:srgbClr val="002060"/>
                </a:solidFill>
              </a:rPr>
              <a:t>             –  105 </a:t>
            </a:r>
            <a:r>
              <a:rPr lang="ru-RU" b="1" dirty="0" smtClean="0">
                <a:solidFill>
                  <a:srgbClr val="002060"/>
                </a:solidFill>
              </a:rPr>
              <a:t>570 руб.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жители </a:t>
            </a:r>
            <a:r>
              <a:rPr lang="ru-RU" b="1" dirty="0" smtClean="0">
                <a:solidFill>
                  <a:srgbClr val="002060"/>
                </a:solidFill>
              </a:rPr>
              <a:t>села                           – </a:t>
            </a:r>
            <a:r>
              <a:rPr lang="ru-RU" b="1" dirty="0" smtClean="0">
                <a:solidFill>
                  <a:srgbClr val="002060"/>
                </a:solidFill>
              </a:rPr>
              <a:t>316 712 руб.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Установка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памятника «Детям войны» </a:t>
            </a:r>
            <a:r>
              <a:rPr lang="ru-RU" sz="2400" b="1" dirty="0" smtClean="0">
                <a:solidFill>
                  <a:schemeClr val="bg1"/>
                </a:solidFill>
              </a:rPr>
              <a:t> 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s://pp.userapi.com/c850124/v850124598/61978/ptEjEFJRIY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50" y="1516875"/>
            <a:ext cx="8235816" cy="3899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8069" y="5665076"/>
            <a:ext cx="804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региональный бюджет – 747 545 </a:t>
            </a:r>
            <a:r>
              <a:rPr lang="ru-RU" b="1" dirty="0" smtClean="0">
                <a:solidFill>
                  <a:srgbClr val="002060"/>
                </a:solidFill>
              </a:rPr>
              <a:t>руб.        местный </a:t>
            </a:r>
            <a:r>
              <a:rPr lang="ru-RU" b="1" dirty="0" smtClean="0">
                <a:solidFill>
                  <a:srgbClr val="002060"/>
                </a:solidFill>
              </a:rPr>
              <a:t>бюджет – 448 527 руб.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юридические лица – 74 754,54 </a:t>
            </a:r>
            <a:r>
              <a:rPr lang="ru-RU" b="1" dirty="0" smtClean="0">
                <a:solidFill>
                  <a:srgbClr val="002060"/>
                </a:solidFill>
              </a:rPr>
              <a:t>руб.             жители  села – </a:t>
            </a:r>
            <a:r>
              <a:rPr lang="ru-RU" b="1" dirty="0" smtClean="0">
                <a:solidFill>
                  <a:srgbClr val="002060"/>
                </a:solidFill>
              </a:rPr>
              <a:t>224 263,61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0008" y="1874259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523" y="3531476"/>
            <a:ext cx="7693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Наш сайт </a:t>
            </a:r>
            <a:r>
              <a:rPr lang="en-US" sz="2400" dirty="0" smtClean="0">
                <a:solidFill>
                  <a:srgbClr val="002060"/>
                </a:solidFill>
                <a:hlinkClick r:id="rId3"/>
              </a:rPr>
              <a:t>http</a:t>
            </a:r>
            <a:r>
              <a:rPr lang="en-US" sz="2400" dirty="0" smtClean="0">
                <a:solidFill>
                  <a:srgbClr val="002060"/>
                </a:solidFill>
                <a:hlinkClick r:id="rId3"/>
              </a:rPr>
              <a:t>://www.xvor-admin.pbru.ru</a:t>
            </a:r>
            <a:r>
              <a:rPr lang="en-US" sz="2400" dirty="0" smtClean="0">
                <a:solidFill>
                  <a:srgbClr val="002060"/>
                </a:solidFill>
                <a:hlinkClick r:id="rId3"/>
              </a:rPr>
              <a:t>/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В контакте </a:t>
            </a:r>
            <a:r>
              <a:rPr lang="en-US" sz="2400" dirty="0" smtClean="0">
                <a:solidFill>
                  <a:srgbClr val="002060"/>
                </a:solidFill>
                <a:hlinkClick r:id="rId4"/>
              </a:rPr>
              <a:t>https://</a:t>
            </a:r>
            <a:r>
              <a:rPr lang="en-US" sz="2400" dirty="0" smtClean="0">
                <a:solidFill>
                  <a:srgbClr val="002060"/>
                </a:solidFill>
                <a:hlinkClick r:id="rId4"/>
              </a:rPr>
              <a:t>vk.com/id485149409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В Одноклассниках </a:t>
            </a:r>
            <a:r>
              <a:rPr lang="en-US" sz="2400" dirty="0" smtClean="0">
                <a:solidFill>
                  <a:srgbClr val="002060"/>
                </a:solidFill>
                <a:hlinkClick r:id="rId5"/>
              </a:rPr>
              <a:t>https://</a:t>
            </a:r>
            <a:r>
              <a:rPr lang="en-US" sz="2400" dirty="0" smtClean="0">
                <a:solidFill>
                  <a:srgbClr val="002060"/>
                </a:solidFill>
                <a:hlinkClick r:id="rId5"/>
              </a:rPr>
              <a:t>ok.ru/profile/562590333433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err="1" smtClean="0">
                <a:solidFill>
                  <a:srgbClr val="002060"/>
                </a:solidFill>
              </a:rPr>
              <a:t>Твиттер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hlinkClick r:id="rId6"/>
              </a:rPr>
              <a:t>https://</a:t>
            </a:r>
            <a:r>
              <a:rPr lang="en-US" sz="2400" dirty="0" smtClean="0">
                <a:solidFill>
                  <a:srgbClr val="002060"/>
                </a:solidFill>
                <a:hlinkClick r:id="rId6"/>
              </a:rPr>
              <a:t>twitter.com/Markeeva_GI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1332410" y="192818"/>
            <a:ext cx="7262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Демографическая </a:t>
            </a:r>
            <a:r>
              <a:rPr lang="ru-RU" sz="2800" b="1" dirty="0" smtClean="0">
                <a:solidFill>
                  <a:schemeClr val="bg1"/>
                </a:solidFill>
              </a:rPr>
              <a:t>ситуация в сельском поселении Хворостянка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00446" y="1606731"/>
          <a:ext cx="8621487" cy="46760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955864"/>
                <a:gridCol w="1973288"/>
                <a:gridCol w="1728480"/>
                <a:gridCol w="1235375"/>
                <a:gridCol w="1728480"/>
              </a:tblGrid>
              <a:tr h="6008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на 1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января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2019 года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на 1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</a:rPr>
                        <a:t> января 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2018 года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</a:tr>
              <a:tr h="444137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3E52A0"/>
                          </a:solidFill>
                        </a:rPr>
                        <a:t>всего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3E52A0"/>
                          </a:solidFill>
                        </a:rPr>
                        <a:t>с.Хворостянка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solidFill>
                            <a:srgbClr val="3E52A0"/>
                          </a:solidFill>
                        </a:rPr>
                        <a:t>с.Чувичи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3E52A0"/>
                          </a:solidFill>
                        </a:rPr>
                        <a:t>всего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/>
                </a:tc>
              </a:tr>
              <a:tr h="444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Проживает 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5786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5447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339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5778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</a:tr>
              <a:tr h="444137"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мужчин - 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2773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2604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169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2751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</a:tr>
              <a:tr h="444137">
                <a:tc>
                  <a:txBody>
                    <a:bodyPr/>
                    <a:lstStyle/>
                    <a:p>
                      <a:pPr indent="449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женщин - 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3013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2843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170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3027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</a:tr>
              <a:tr h="888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Трудоспособное население -                                                                    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3517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3316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201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3578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</a:tr>
              <a:tr h="444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– до 18 лет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985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938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47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982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</a:tr>
              <a:tr h="888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Пенсионеры -   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          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1284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1193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3E52A0"/>
                          </a:solidFill>
                        </a:rPr>
                        <a:t>91</a:t>
                      </a:r>
                      <a:endParaRPr lang="ru-RU" sz="2000" b="1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3E52A0"/>
                          </a:solidFill>
                        </a:rPr>
                        <a:t>1218</a:t>
                      </a:r>
                      <a:endParaRPr lang="ru-RU" sz="2000" b="1" dirty="0">
                        <a:solidFill>
                          <a:srgbClr val="3E52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502" marR="66502" marT="0" marB="0" anchor="ctr"/>
                </a:tc>
              </a:tr>
            </a:tbl>
          </a:graphicData>
        </a:graphic>
      </p:graphicFrame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3" name="Picture 15" descr="https://pp.userapi.com/c846419/v846419638/174f52/qYDQYKL0a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87" y="1489165"/>
            <a:ext cx="4077854" cy="2351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9" name="Picture 11" descr="http://www.xvor-admin.pbru.ru/upload/gallery/big/IMG_0127.JPG-5.jpg"/>
          <p:cNvPicPr>
            <a:picLocks noChangeAspect="1" noChangeArrowheads="1"/>
          </p:cNvPicPr>
          <p:nvPr/>
        </p:nvPicPr>
        <p:blipFill>
          <a:blip r:embed="rId3"/>
          <a:srcRect l="3868" b="11613"/>
          <a:stretch>
            <a:fillRect/>
          </a:stretch>
        </p:blipFill>
        <p:spPr bwMode="auto">
          <a:xfrm>
            <a:off x="378823" y="3879670"/>
            <a:ext cx="3895907" cy="252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7" name="Picture 9" descr="http://www.xvor-admin.pbru.ru/upload/gallery/big/Tpy-rkS8MI0.jpg"/>
          <p:cNvPicPr>
            <a:picLocks noChangeAspect="1" noChangeArrowheads="1"/>
          </p:cNvPicPr>
          <p:nvPr/>
        </p:nvPicPr>
        <p:blipFill>
          <a:blip r:embed="rId4"/>
          <a:srcRect l="12067" t="6931" r="4370"/>
          <a:stretch>
            <a:fillRect/>
          </a:stretch>
        </p:blipFill>
        <p:spPr bwMode="auto">
          <a:xfrm>
            <a:off x="4519748" y="1463041"/>
            <a:ext cx="3997235" cy="2455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1" name="Picture 3" descr="http://www.xvor-admin.pbru.ru/upload/gallery/big/IMG_7350.JPG"/>
          <p:cNvPicPr>
            <a:picLocks noChangeAspect="1" noChangeArrowheads="1"/>
          </p:cNvPicPr>
          <p:nvPr/>
        </p:nvPicPr>
        <p:blipFill>
          <a:blip r:embed="rId5"/>
          <a:srcRect t="6419"/>
          <a:stretch>
            <a:fillRect/>
          </a:stretch>
        </p:blipFill>
        <p:spPr bwMode="auto">
          <a:xfrm>
            <a:off x="4323807" y="3931920"/>
            <a:ext cx="4222728" cy="246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573383" y="3161211"/>
            <a:ext cx="3801291" cy="12279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332410" y="192818"/>
            <a:ext cx="7262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Выступление главы администрации сельского поселения Хворостянка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7258" y="3161211"/>
            <a:ext cx="4140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4105A"/>
                </a:solidFill>
              </a:rPr>
              <a:t>«</a:t>
            </a:r>
            <a:r>
              <a:rPr lang="ru-RU" b="1" dirty="0" smtClean="0">
                <a:solidFill>
                  <a:srgbClr val="FF0000"/>
                </a:solidFill>
              </a:rPr>
              <a:t>Хворостянка </a:t>
            </a:r>
            <a:r>
              <a:rPr lang="ru-RU" b="1" dirty="0" smtClean="0">
                <a:solidFill>
                  <a:srgbClr val="04105A"/>
                </a:solidFill>
              </a:rPr>
              <a:t>для России – частица,</a:t>
            </a:r>
          </a:p>
          <a:p>
            <a:r>
              <a:rPr lang="ru-RU" b="1" dirty="0" smtClean="0">
                <a:solidFill>
                  <a:srgbClr val="04105A"/>
                </a:solidFill>
              </a:rPr>
              <a:t>А для нас – родительский дом.</a:t>
            </a:r>
          </a:p>
          <a:p>
            <a:r>
              <a:rPr lang="ru-RU" b="1" dirty="0" smtClean="0">
                <a:solidFill>
                  <a:srgbClr val="04105A"/>
                </a:solidFill>
              </a:rPr>
              <a:t>И мы рады, что можем гордиться,</a:t>
            </a:r>
          </a:p>
          <a:p>
            <a:r>
              <a:rPr lang="ru-RU" b="1" dirty="0" smtClean="0">
                <a:solidFill>
                  <a:srgbClr val="04105A"/>
                </a:solidFill>
              </a:rPr>
              <a:t>Малой родиной, где мы живем!»</a:t>
            </a:r>
          </a:p>
          <a:p>
            <a:r>
              <a:rPr lang="ru-RU" b="1" dirty="0" smtClean="0">
                <a:solidFill>
                  <a:srgbClr val="04105A"/>
                </a:solidFill>
              </a:rPr>
              <a:t> </a:t>
            </a:r>
          </a:p>
          <a:p>
            <a:endParaRPr lang="ru-RU" b="1" dirty="0">
              <a:solidFill>
                <a:srgbClr val="0410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400" t="16670" r="19711" b="14325"/>
          <a:stretch>
            <a:fillRect/>
          </a:stretch>
        </p:blipFill>
        <p:spPr bwMode="auto">
          <a:xfrm>
            <a:off x="287383" y="1658984"/>
            <a:ext cx="4153989" cy="2690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Особая роль в решении проблем отводится Советам МКД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Users\Соловьёва\Desktop\Лучшая муниципальная практика\Выездной прием граждан\fvixk77s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66606" y="3089723"/>
            <a:ext cx="5094515" cy="339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white"/>
                </a:solidFill>
              </a:rPr>
              <a:t>Особая роль в решении проблем отводится Советам МКД</a:t>
            </a:r>
            <a:endParaRPr lang="ru-RU" sz="2800" b="1" dirty="0">
              <a:solidFill>
                <a:prstClr val="white"/>
              </a:solidFill>
            </a:endParaRPr>
          </a:p>
        </p:txBody>
      </p:sp>
      <p:pic>
        <p:nvPicPr>
          <p:cNvPr id="4" name="Picture 4" descr="C:\Users\Соловьёва\Desktop\Лучшая муниципальная практика\Выездной прием граждан\DSCN0376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13770"/>
          <a:stretch>
            <a:fillRect/>
          </a:stretch>
        </p:blipFill>
        <p:spPr bwMode="auto">
          <a:xfrm>
            <a:off x="705392" y="1489166"/>
            <a:ext cx="7837718" cy="506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205880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Первые помощники – депутаты собрания представителей сельского поселения Хворостянка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2530" name="Picture 2" descr="F:\Лучшая муниципальная практика\Совместная работа обществ.с депутатами\lJ2X0DA48Sw.jpg"/>
          <p:cNvPicPr>
            <a:picLocks noChangeAspect="1" noChangeArrowheads="1"/>
          </p:cNvPicPr>
          <p:nvPr/>
        </p:nvPicPr>
        <p:blipFill>
          <a:blip r:embed="rId3"/>
          <a:srcRect r="29450" b="22566"/>
          <a:stretch>
            <a:fillRect/>
          </a:stretch>
        </p:blipFill>
        <p:spPr bwMode="auto">
          <a:xfrm>
            <a:off x="256545" y="1580604"/>
            <a:ext cx="4020664" cy="293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 descr="F:\Лучшая муниципальная практика\Совместная работа обществ.с депутатами\Onw1B3DFpg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322" y="3154297"/>
            <a:ext cx="4798422" cy="3195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0-tub-ru.yandex.net/i?id=34f41e648eea32bc40c055aa79578471-srl&amp;n=13"/>
          <p:cNvPicPr>
            <a:picLocks noChangeAspect="1" noChangeArrowheads="1"/>
          </p:cNvPicPr>
          <p:nvPr/>
        </p:nvPicPr>
        <p:blipFill>
          <a:blip r:embed="rId2"/>
          <a:srcRect t="9039" r="3106" b="4874"/>
          <a:stretch>
            <a:fillRect/>
          </a:stretch>
        </p:blipFill>
        <p:spPr bwMode="auto">
          <a:xfrm>
            <a:off x="220211" y="1645920"/>
            <a:ext cx="4567634" cy="3043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4" descr="http://www.bankgorodov.ru/public/photos/coa/30859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942" y="174082"/>
            <a:ext cx="772557" cy="962385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1045030" y="192818"/>
            <a:ext cx="8098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Оценка эффективности деятельности Администрации сельского поселения Хворостянка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pp.userapi.com/c854420/v854420892/25/sUUh2-oorh0.jpg"/>
          <p:cNvPicPr>
            <a:picLocks noChangeAspect="1" noChangeArrowheads="1"/>
          </p:cNvPicPr>
          <p:nvPr/>
        </p:nvPicPr>
        <p:blipFill>
          <a:blip r:embed="rId4"/>
          <a:srcRect t="26862" r="23082" b="20574"/>
          <a:stretch>
            <a:fillRect/>
          </a:stretch>
        </p:blipFill>
        <p:spPr bwMode="auto">
          <a:xfrm>
            <a:off x="4271555" y="3012237"/>
            <a:ext cx="4611188" cy="338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690</TotalTime>
  <Words>523</Words>
  <Application>Microsoft Office PowerPoint</Application>
  <PresentationFormat>Экран (4:3)</PresentationFormat>
  <Paragraphs>129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Office Theme</vt:lpstr>
      <vt:lpstr>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Соловьёва</cp:lastModifiedBy>
  <cp:revision>99</cp:revision>
  <dcterms:created xsi:type="dcterms:W3CDTF">2018-09-04T12:10:47Z</dcterms:created>
  <dcterms:modified xsi:type="dcterms:W3CDTF">2019-04-16T19:14:55Z</dcterms:modified>
</cp:coreProperties>
</file>